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8" r:id="rId3"/>
    <p:sldId id="259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76" r:id="rId13"/>
    <p:sldId id="270" r:id="rId14"/>
    <p:sldId id="271" r:id="rId15"/>
    <p:sldId id="269" r:id="rId16"/>
    <p:sldId id="272" r:id="rId17"/>
    <p:sldId id="279" r:id="rId18"/>
    <p:sldId id="280" r:id="rId19"/>
    <p:sldId id="275" r:id="rId20"/>
    <p:sldId id="260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1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81C6D7-ED95-483E-A351-3448211CED9A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D23840-49B5-488B-966A-7FF96EC2D3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7428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8BA5E6-3F12-4BB7-B15D-3E8DBB3118B3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CE752C-B35F-4900-96A9-ABE49A0531E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2023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BBDB06-5402-4F0C-AC01-A50001664B55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2E447-725F-4D95-8E2F-C6C28139914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575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2C0BF-EB18-45E9-9706-DD209D369A3C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7AF74-0246-45CC-984B-0ABE702706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906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D326B-1050-4ECA-B196-0F954BA1570F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D2234-9D2A-42F5-A915-C021C4FA39A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217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1EC3AC-BE9B-4369-968B-DD1C7B67BE5E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96461-81C2-4FB5-A08C-7744990422D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6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F3715-D92F-4E00-95F9-2F513285D8C7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B8D2A-63DC-4976-AE70-7BC0F3C6574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599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97CB44-8272-4F82-BBAC-7AE167DEA3D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BC002-4A0A-4C4F-AB42-E5132D2844B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950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3A1236-CDA2-4DE6-9B73-21D7649E7D39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E6DA7-7C77-4AFE-AC88-3265E9DFC67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597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8DB6BA-5AF7-494C-92A7-0CF9420A9708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8FDEB-BB9D-4C10-9E28-3549FB9AB3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2797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7E9756-9BBC-47E6-A7BD-E60FFBA4B801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A7CBD-EA30-440B-A05B-F96A4A0A653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601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5EBEB9-B40E-4247-842F-B966E6A258A3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A944E-9C6A-4966-A544-5571642EB0E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765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FA7118-5BDF-4A6C-B260-5132D21821B7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2375D-8AB4-4185-BA0F-74E6C04E6FF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1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C09BF248-0609-4E00-97E8-D33A8C5F4FB1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7230046-DEFF-4E90-BEF7-15BB37C3CB6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16&#20013;&#22269;&#30707;&#25329;&#26725;.ex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&#20013;&#22269;&#30707;&#25329;&#26725;.sw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xinsong/pwp/xst32/kejian.ht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LHM.SW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20013;&#22269;&#30707;&#25329;&#26725;.sw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20013;&#22269;&#30707;&#25329;&#26725;.sw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1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石拱桥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" t="2563" r="19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838200" y="1752600"/>
            <a:ext cx="7162800" cy="3810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30123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宋体" panose="02010600030101010101" pitchFamily="2" charset="-122"/>
              </a:rPr>
              <a:t>中国石拱桥</a:t>
            </a:r>
          </a:p>
        </p:txBody>
      </p:sp>
      <p:sp>
        <p:nvSpPr>
          <p:cNvPr id="5126" name="AutoShape 6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8001000" y="6172200"/>
            <a:ext cx="1143000" cy="685800"/>
          </a:xfrm>
          <a:prstGeom prst="actionButtonMovi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143000" y="533400"/>
            <a:ext cx="693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中国石拱桥的又一杰作—卢沟桥。 </a:t>
            </a:r>
          </a:p>
        </p:txBody>
      </p:sp>
      <p:pic>
        <p:nvPicPr>
          <p:cNvPr id="15366" name="Picture 6" descr="石拱桥1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5532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295400" y="609600"/>
            <a:ext cx="609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卢沟桥与赵州桥有哪些异同?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371600"/>
            <a:ext cx="114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地点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04800" y="19050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时间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600200" y="1371600"/>
            <a:ext cx="601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永定河</a:t>
            </a:r>
            <a:r>
              <a:rPr lang="zh-CN" altLang="en-US" sz="3600" b="1"/>
              <a:t>(是比洨河更宽的大河)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524000" y="1905000"/>
            <a:ext cx="7239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比赵州桥</a:t>
            </a:r>
            <a:r>
              <a:rPr lang="zh-CN" altLang="en-US" sz="3600" b="1">
                <a:solidFill>
                  <a:schemeClr val="hlink"/>
                </a:solidFill>
              </a:rPr>
              <a:t>晚</a:t>
            </a:r>
            <a:r>
              <a:rPr lang="zh-CN" altLang="en-US" sz="3600" b="1"/>
              <a:t>，但距今也有</a:t>
            </a:r>
            <a:r>
              <a:rPr lang="zh-CN" altLang="en-US" sz="3600" b="1">
                <a:solidFill>
                  <a:schemeClr val="hlink"/>
                </a:solidFill>
              </a:rPr>
              <a:t>八百多年</a:t>
            </a:r>
            <a:r>
              <a:rPr lang="zh-CN" altLang="en-US" sz="3600" b="1"/>
              <a:t> 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04800" y="24384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外形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524000" y="2438400"/>
            <a:ext cx="6096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比赵州桥</a:t>
            </a:r>
            <a:r>
              <a:rPr lang="zh-CN" altLang="en-US" sz="3600" b="1">
                <a:solidFill>
                  <a:schemeClr val="hlink"/>
                </a:solidFill>
              </a:rPr>
              <a:t>长得多</a:t>
            </a:r>
            <a:r>
              <a:rPr lang="zh-CN" altLang="en-US" sz="3600" b="1"/>
              <a:t>，</a:t>
            </a:r>
            <a:r>
              <a:rPr lang="zh-CN" altLang="en-US" sz="3600" b="1">
                <a:solidFill>
                  <a:schemeClr val="hlink"/>
                </a:solidFill>
              </a:rPr>
              <a:t>略窄</a:t>
            </a:r>
            <a:r>
              <a:rPr lang="zh-CN" altLang="en-US" sz="3600" b="1"/>
              <a:t>，桥面</a:t>
            </a:r>
            <a:r>
              <a:rPr lang="zh-CN" altLang="en-US" sz="3600" b="1">
                <a:solidFill>
                  <a:schemeClr val="hlink"/>
                </a:solidFill>
              </a:rPr>
              <a:t>更平坦</a:t>
            </a:r>
            <a:r>
              <a:rPr lang="zh-CN" altLang="en-US" sz="3600" b="1"/>
              <a:t> 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81000" y="3581400"/>
            <a:ext cx="114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结构 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524000" y="3581400"/>
            <a:ext cx="4953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11个长度各不相同的石拱相连——</a:t>
            </a:r>
            <a:r>
              <a:rPr lang="zh-CN" altLang="en-US" sz="3600" b="1">
                <a:solidFill>
                  <a:srgbClr val="FF3300"/>
                </a:solidFill>
              </a:rPr>
              <a:t>联拱石桥</a:t>
            </a:r>
            <a:r>
              <a:rPr lang="zh-CN" altLang="en-US" sz="3600" b="1"/>
              <a:t> 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505200" y="2971800"/>
            <a:ext cx="3886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千态万状的石狮子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676400" y="4724400"/>
            <a:ext cx="3962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在中外都享有盛誉</a:t>
            </a:r>
            <a:r>
              <a:rPr lang="zh-CN" altLang="en-US" sz="3600" b="1"/>
              <a:t> 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1600200" y="53340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是抗日战争的纪念地</a:t>
            </a:r>
            <a:r>
              <a:rPr lang="zh-CN" altLang="en-US" sz="3600" b="1"/>
              <a:t> </a:t>
            </a:r>
          </a:p>
        </p:txBody>
      </p:sp>
      <p:pic>
        <p:nvPicPr>
          <p:cNvPr id="16398" name="Picture 14" descr="石拱桥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3581400"/>
            <a:ext cx="286226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16388" grpId="0" autoUpdateAnimBg="0"/>
      <p:bldP spid="16389" grpId="0" autoUpdateAnimBg="0"/>
      <p:bldP spid="16390" grpId="0" autoUpdateAnimBg="0"/>
      <p:bldP spid="16391" grpId="0" autoUpdateAnimBg="0"/>
      <p:bldP spid="16392" grpId="0" autoUpdateAnimBg="0"/>
      <p:bldP spid="16393" grpId="0" autoUpdateAnimBg="0"/>
      <p:bldP spid="16394" grpId="0" autoUpdateAnimBg="0"/>
      <p:bldP spid="16395" grpId="0" autoUpdateAnimBg="0"/>
      <p:bldP spid="16396" grpId="0" autoUpdateAnimBg="0"/>
      <p:bldP spid="1639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91" name="Group 15"/>
          <p:cNvGrpSpPr>
            <a:grpSpLocks/>
          </p:cNvGrpSpPr>
          <p:nvPr/>
        </p:nvGrpSpPr>
        <p:grpSpPr bwMode="auto">
          <a:xfrm>
            <a:off x="1295400" y="1219200"/>
            <a:ext cx="4191000" cy="3175000"/>
            <a:chOff x="-3" y="1994"/>
            <a:chExt cx="5763" cy="2000"/>
          </a:xfrm>
        </p:grpSpPr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0" y="1997"/>
              <a:ext cx="5760" cy="1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4590" name="Group 14"/>
            <p:cNvGrpSpPr>
              <a:grpSpLocks/>
            </p:cNvGrpSpPr>
            <p:nvPr/>
          </p:nvGrpSpPr>
          <p:grpSpPr bwMode="auto">
            <a:xfrm>
              <a:off x="-3" y="1994"/>
              <a:ext cx="5190" cy="1214"/>
              <a:chOff x="-3" y="1994"/>
              <a:chExt cx="5190" cy="1214"/>
            </a:xfrm>
          </p:grpSpPr>
          <p:grpSp>
            <p:nvGrpSpPr>
              <p:cNvPr id="24588" name="Group 12"/>
              <p:cNvGrpSpPr>
                <a:grpSpLocks/>
              </p:cNvGrpSpPr>
              <p:nvPr/>
            </p:nvGrpSpPr>
            <p:grpSpPr bwMode="auto">
              <a:xfrm>
                <a:off x="0" y="1997"/>
                <a:ext cx="5184" cy="1208"/>
                <a:chOff x="0" y="1997"/>
                <a:chExt cx="5184" cy="1208"/>
              </a:xfrm>
            </p:grpSpPr>
            <p:sp>
              <p:nvSpPr>
                <p:cNvPr id="24586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1997"/>
                  <a:ext cx="5184" cy="1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zh-CN" altLang="en-US" sz="2800" b="1" dirty="0">
                      <a:solidFill>
                        <a:srgbClr val="000000"/>
                      </a:solidFill>
                    </a:rPr>
                    <a:t>卢沟晓月卢沟桥拂晓晨景，斜月低垂，晨霭苍茫，西山诸峰，笼罩轻烟，古桑干河，晓雾蒙蒙，如同一幅月色迷离的画境，故称"卢沟晓月"，卢沟桥的东头是宛平城，１９３７年７月７日卢沟桥事变即发生于此</a:t>
                  </a:r>
                  <a:r>
                    <a:rPr lang="zh-CN" altLang="en-US" sz="2800" b="1" dirty="0" smtClean="0">
                      <a:solidFill>
                        <a:srgbClr val="000000"/>
                      </a:solidFill>
                    </a:rPr>
                    <a:t>。</a:t>
                  </a:r>
                  <a:endParaRPr lang="zh-CN" altLang="en-US" sz="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587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1997"/>
                  <a:ext cx="5184" cy="1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7">
                      <a:solidFill>
                        <a:srgbClr val="A0A0A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-3" y="1994"/>
                <a:ext cx="5190" cy="1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9CC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24594" name="Picture 18" descr="yjbj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990600"/>
            <a:ext cx="2879725" cy="418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ewimage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7400"/>
            <a:ext cx="74676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914400" y="381000"/>
            <a:ext cx="73152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课文中举了赵州桥、卢沟桥两个例子，是说明中国石拱桥只有这两种形式吗?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95400" y="990600"/>
            <a:ext cx="61722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sz="4000" b="1">
                <a:solidFill>
                  <a:schemeClr val="accent2"/>
                </a:solidFill>
              </a:rPr>
              <a:t>为什么课文中单举赵州桥、卢沟桥这两个例子呢？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657600" y="2362200"/>
            <a:ext cx="3429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历史悠久、结构坚固、形式优美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429000" y="3733800"/>
            <a:ext cx="426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8000"/>
                </a:solidFill>
              </a:rPr>
              <a:t>赵州桥：单拱、拱上加拱 、28道拱圈拼成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352800" y="4876800"/>
            <a:ext cx="495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8000"/>
                </a:solidFill>
              </a:rPr>
              <a:t>卢沟桥：联拱、 石狮百态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828800" y="2667000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共性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905000" y="4495800"/>
            <a:ext cx="1371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个性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autoUpdateAnimBg="0"/>
      <p:bldP spid="19460" grpId="0" autoUpdateAnimBg="0"/>
      <p:bldP spid="19461" grpId="0" autoUpdateAnimBg="0"/>
      <p:bldP spid="19462" grpId="0" autoUpdateAnimBg="0"/>
      <p:bldP spid="1946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14400" y="685800"/>
            <a:ext cx="662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中国石拱桥取得光辉成就的原因 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914400" y="1676400"/>
            <a:ext cx="640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首先</a:t>
            </a:r>
            <a:r>
              <a:rPr lang="zh-CN" altLang="en-US" sz="3600" b="1"/>
              <a:t>，劳动人民的勤劳和智慧； 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914400" y="3810000"/>
            <a:ext cx="601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其次</a:t>
            </a:r>
            <a:r>
              <a:rPr lang="zh-CN" altLang="en-US" sz="3600" b="1"/>
              <a:t>，设计施工有优良传统 ；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914400" y="5562600"/>
            <a:ext cx="701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再次</a:t>
            </a:r>
            <a:r>
              <a:rPr lang="zh-CN" altLang="en-US" sz="3600" b="1"/>
              <a:t>，富有建筑用的各种石料。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295400" y="2362200"/>
            <a:ext cx="525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制作石料的工艺精巧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1066800" y="2590800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295400" y="30480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建筑技术上的创造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066800" y="4648200"/>
            <a:ext cx="609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"用料省、结构巧、强度高"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utoUpdateAnimBg="0"/>
      <p:bldP spid="17412" grpId="0" autoUpdateAnimBg="0"/>
      <p:bldP spid="17413" grpId="0" autoUpdateAnimBg="0"/>
      <p:bldP spid="17414" grpId="0" autoUpdateAnimBg="0"/>
      <p:bldP spid="17415" grpId="0" animBg="1"/>
      <p:bldP spid="17416" grpId="0" autoUpdateAnimBg="0"/>
      <p:bldP spid="1741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828800" y="990600"/>
            <a:ext cx="487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中国石拱桥现代的发展 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733800" y="24384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hlinkClick r:id="rId2" action="ppaction://hlinksldjump"/>
              </a:rPr>
              <a:t>长虹大桥 </a:t>
            </a:r>
            <a:endParaRPr lang="zh-CN" altLang="en-US" sz="3600" b="1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733800" y="3505200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3600" b="1">
                <a:hlinkClick r:id="rId3" action="ppaction://hlinksldjump"/>
              </a:rPr>
              <a:t>双曲拱桥 </a:t>
            </a:r>
            <a:endParaRPr lang="zh-CN" altLang="en-US" sz="3600" b="1"/>
          </a:p>
        </p:txBody>
      </p:sp>
      <p:sp>
        <p:nvSpPr>
          <p:cNvPr id="20493" name="AutoShape 13"/>
          <p:cNvSpPr>
            <a:spLocks/>
          </p:cNvSpPr>
          <p:nvPr/>
        </p:nvSpPr>
        <p:spPr bwMode="auto">
          <a:xfrm>
            <a:off x="1295400" y="1905000"/>
            <a:ext cx="609600" cy="3429000"/>
          </a:xfrm>
          <a:prstGeom prst="leftBrace">
            <a:avLst>
              <a:gd name="adj1" fmla="val 46875"/>
              <a:gd name="adj2" fmla="val 50000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905000" y="175260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总说发展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1752600" y="2819400"/>
            <a:ext cx="1752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分说(举例说明)</a:t>
            </a:r>
          </a:p>
        </p:txBody>
      </p:sp>
      <p:sp>
        <p:nvSpPr>
          <p:cNvPr id="20496" name="AutoShape 16"/>
          <p:cNvSpPr>
            <a:spLocks/>
          </p:cNvSpPr>
          <p:nvPr/>
        </p:nvSpPr>
        <p:spPr bwMode="auto">
          <a:xfrm>
            <a:off x="3505200" y="27432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1981200" y="4876800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总结发展的原因</a:t>
            </a:r>
          </a:p>
        </p:txBody>
      </p:sp>
      <p:sp>
        <p:nvSpPr>
          <p:cNvPr id="20498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990600" cy="685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utoUpdateAnimBg="0"/>
      <p:bldP spid="20491" grpId="0" autoUpdateAnimBg="0"/>
      <p:bldP spid="20492" grpId="0" autoUpdateAnimBg="0"/>
      <p:bldP spid="20493" grpId="0" animBg="1"/>
      <p:bldP spid="20494" grpId="0" autoUpdateAnimBg="0"/>
      <p:bldP spid="20495" grpId="0" autoUpdateAnimBg="0"/>
      <p:bldP spid="20496" grpId="0" animBg="1"/>
      <p:bldP spid="2049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changho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2484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8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6172200"/>
            <a:ext cx="1219200" cy="685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1" name="Picture 9" descr="q35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6257925" cy="410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2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6172200"/>
            <a:ext cx="1219200" cy="685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1752600"/>
            <a:ext cx="1108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石拱桥</a:t>
            </a:r>
            <a:endParaRPr lang="zh-CN" altLang="en-US" sz="3200" b="1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533400" y="2438400"/>
            <a:ext cx="0" cy="15240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4114800"/>
            <a:ext cx="1143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/>
              <a:t>中国石拱桥</a:t>
            </a:r>
            <a:endParaRPr lang="zh-CN" altLang="en-US" sz="3200" b="1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371600" y="30480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古代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371600" y="5410200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现代的发展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86000" y="2057400"/>
            <a:ext cx="1108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赵州桥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286000" y="3962400"/>
            <a:ext cx="1108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8000"/>
                </a:solidFill>
              </a:rPr>
              <a:t>卢沟桥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581400" y="14478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个性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657600" y="29718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共性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191000" y="40386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个性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572000" y="8382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单拱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4572000" y="1219200"/>
            <a:ext cx="1724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两肩加小拱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4648200" y="1676400"/>
            <a:ext cx="1104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28拱圈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4572000" y="1981200"/>
            <a:ext cx="203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结构匀称和谐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4648200" y="2438400"/>
            <a:ext cx="1416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3300"/>
                </a:solidFill>
              </a:rPr>
              <a:t>历史悠久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4724400" y="2895600"/>
            <a:ext cx="1416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3300"/>
                </a:solidFill>
              </a:rPr>
              <a:t>结构坚固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4724400" y="3352800"/>
            <a:ext cx="1416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3300"/>
                </a:solidFill>
              </a:rPr>
              <a:t>形式优美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105400" y="37338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8000"/>
                </a:solidFill>
              </a:rPr>
              <a:t>联拱</a:t>
            </a: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105400" y="4114800"/>
            <a:ext cx="1416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8000"/>
                </a:solidFill>
              </a:rPr>
              <a:t>柱头石狮</a:t>
            </a:r>
          </a:p>
        </p:txBody>
      </p:sp>
      <p:sp>
        <p:nvSpPr>
          <p:cNvPr id="23578" name="AutoShape 26"/>
          <p:cNvSpPr>
            <a:spLocks/>
          </p:cNvSpPr>
          <p:nvPr/>
        </p:nvSpPr>
        <p:spPr bwMode="auto">
          <a:xfrm>
            <a:off x="1143000" y="3276600"/>
            <a:ext cx="228600" cy="2362200"/>
          </a:xfrm>
          <a:prstGeom prst="leftBrace">
            <a:avLst>
              <a:gd name="adj1" fmla="val 86111"/>
              <a:gd name="adj2" fmla="val 50000"/>
            </a:avLst>
          </a:prstGeom>
          <a:noFill/>
          <a:ln w="476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79" name="AutoShape 27"/>
          <p:cNvSpPr>
            <a:spLocks/>
          </p:cNvSpPr>
          <p:nvPr/>
        </p:nvSpPr>
        <p:spPr bwMode="auto">
          <a:xfrm>
            <a:off x="2133600" y="2362200"/>
            <a:ext cx="228600" cy="1828800"/>
          </a:xfrm>
          <a:prstGeom prst="leftBrace">
            <a:avLst>
              <a:gd name="adj1" fmla="val 66667"/>
              <a:gd name="adj2" fmla="val 50000"/>
            </a:avLst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82" name="AutoShape 30"/>
          <p:cNvSpPr>
            <a:spLocks/>
          </p:cNvSpPr>
          <p:nvPr/>
        </p:nvSpPr>
        <p:spPr bwMode="auto">
          <a:xfrm>
            <a:off x="4953000" y="3886200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83" name="AutoShape 31"/>
          <p:cNvSpPr>
            <a:spLocks/>
          </p:cNvSpPr>
          <p:nvPr/>
        </p:nvSpPr>
        <p:spPr bwMode="auto">
          <a:xfrm>
            <a:off x="4419600" y="2667000"/>
            <a:ext cx="152400" cy="1066800"/>
          </a:xfrm>
          <a:prstGeom prst="leftBrace">
            <a:avLst>
              <a:gd name="adj1" fmla="val 58333"/>
              <a:gd name="adj2" fmla="val 50000"/>
            </a:avLst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84" name="AutoShape 32"/>
          <p:cNvSpPr>
            <a:spLocks/>
          </p:cNvSpPr>
          <p:nvPr/>
        </p:nvSpPr>
        <p:spPr bwMode="auto">
          <a:xfrm>
            <a:off x="4343400" y="99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3586" name="Group 34"/>
          <p:cNvGrpSpPr>
            <a:grpSpLocks/>
          </p:cNvGrpSpPr>
          <p:nvPr/>
        </p:nvGrpSpPr>
        <p:grpSpPr bwMode="auto">
          <a:xfrm>
            <a:off x="134938" y="0"/>
            <a:ext cx="9009062" cy="1052513"/>
            <a:chOff x="0" y="1536"/>
            <a:chExt cx="5675" cy="663"/>
          </a:xfrm>
        </p:grpSpPr>
        <p:grpSp>
          <p:nvGrpSpPr>
            <p:cNvPr id="23587" name="Group 35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3588" name="Rectangle 36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589" name="Rectangle 37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3590" name="Group 38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3591" name="Rectangle 39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592" name="Rectangle 40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3593" name="Rectangle 41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94" name="Rectangle 42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95" name="Rectangle 43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596" name="Text Box 44"/>
          <p:cNvSpPr txBox="1">
            <a:spLocks noChangeArrowheads="1"/>
          </p:cNvSpPr>
          <p:nvPr/>
        </p:nvSpPr>
        <p:spPr bwMode="auto">
          <a:xfrm>
            <a:off x="1508125" y="115888"/>
            <a:ext cx="2235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/>
              <a:t>结构分析</a:t>
            </a:r>
          </a:p>
        </p:txBody>
      </p:sp>
      <p:sp>
        <p:nvSpPr>
          <p:cNvPr id="23597" name="AutoShape 45"/>
          <p:cNvSpPr>
            <a:spLocks/>
          </p:cNvSpPr>
          <p:nvPr/>
        </p:nvSpPr>
        <p:spPr bwMode="auto">
          <a:xfrm>
            <a:off x="3352800" y="2286000"/>
            <a:ext cx="228600" cy="1905000"/>
          </a:xfrm>
          <a:prstGeom prst="rightBrace">
            <a:avLst>
              <a:gd name="adj1" fmla="val 69444"/>
              <a:gd name="adj2" fmla="val 50000"/>
            </a:avLst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98" name="Line 46"/>
          <p:cNvSpPr>
            <a:spLocks noChangeShapeType="1"/>
          </p:cNvSpPr>
          <p:nvPr/>
        </p:nvSpPr>
        <p:spPr bwMode="auto">
          <a:xfrm flipV="1">
            <a:off x="3276600" y="1828800"/>
            <a:ext cx="457200" cy="304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9" name="Line 47"/>
          <p:cNvSpPr>
            <a:spLocks noChangeShapeType="1"/>
          </p:cNvSpPr>
          <p:nvPr/>
        </p:nvSpPr>
        <p:spPr bwMode="auto">
          <a:xfrm>
            <a:off x="3429000" y="4267200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00" name="Text Box 48"/>
          <p:cNvSpPr txBox="1">
            <a:spLocks noChangeArrowheads="1"/>
          </p:cNvSpPr>
          <p:nvPr/>
        </p:nvSpPr>
        <p:spPr bwMode="auto">
          <a:xfrm>
            <a:off x="5105400" y="45720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8000"/>
                </a:solidFill>
              </a:rPr>
              <a:t>历史意义</a:t>
            </a:r>
          </a:p>
        </p:txBody>
      </p:sp>
      <p:sp>
        <p:nvSpPr>
          <p:cNvPr id="23602" name="AutoShape 50"/>
          <p:cNvSpPr>
            <a:spLocks/>
          </p:cNvSpPr>
          <p:nvPr/>
        </p:nvSpPr>
        <p:spPr bwMode="auto">
          <a:xfrm>
            <a:off x="6477000" y="990600"/>
            <a:ext cx="152400" cy="3733800"/>
          </a:xfrm>
          <a:prstGeom prst="rightBrace">
            <a:avLst>
              <a:gd name="adj1" fmla="val 204167"/>
              <a:gd name="adj2" fmla="val 50000"/>
            </a:avLst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603" name="Text Box 51"/>
          <p:cNvSpPr txBox="1">
            <a:spLocks noChangeArrowheads="1"/>
          </p:cNvSpPr>
          <p:nvPr/>
        </p:nvSpPr>
        <p:spPr bwMode="auto">
          <a:xfrm>
            <a:off x="6553200" y="2438400"/>
            <a:ext cx="1447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取得成就的原因</a:t>
            </a:r>
          </a:p>
        </p:txBody>
      </p:sp>
      <p:sp>
        <p:nvSpPr>
          <p:cNvPr id="23604" name="AutoShape 52"/>
          <p:cNvSpPr>
            <a:spLocks/>
          </p:cNvSpPr>
          <p:nvPr/>
        </p:nvSpPr>
        <p:spPr bwMode="auto">
          <a:xfrm>
            <a:off x="7772400" y="21336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7924800" y="19050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首先</a:t>
            </a:r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8001000" y="25908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其次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7924800" y="34290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再次</a:t>
            </a:r>
          </a:p>
        </p:txBody>
      </p:sp>
      <p:sp>
        <p:nvSpPr>
          <p:cNvPr id="23608" name="AutoShape 56"/>
          <p:cNvSpPr>
            <a:spLocks/>
          </p:cNvSpPr>
          <p:nvPr/>
        </p:nvSpPr>
        <p:spPr bwMode="auto">
          <a:xfrm>
            <a:off x="2971800" y="51054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3200400" y="49530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总说</a:t>
            </a:r>
          </a:p>
        </p:txBody>
      </p:sp>
      <p:sp>
        <p:nvSpPr>
          <p:cNvPr id="23610" name="Text Box 58"/>
          <p:cNvSpPr txBox="1">
            <a:spLocks noChangeArrowheads="1"/>
          </p:cNvSpPr>
          <p:nvPr/>
        </p:nvSpPr>
        <p:spPr bwMode="auto">
          <a:xfrm>
            <a:off x="3200400" y="5486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分说</a:t>
            </a:r>
          </a:p>
        </p:txBody>
      </p:sp>
      <p:sp>
        <p:nvSpPr>
          <p:cNvPr id="23611" name="AutoShape 59"/>
          <p:cNvSpPr>
            <a:spLocks/>
          </p:cNvSpPr>
          <p:nvPr/>
        </p:nvSpPr>
        <p:spPr bwMode="auto">
          <a:xfrm>
            <a:off x="4038600" y="5334000"/>
            <a:ext cx="152400" cy="762000"/>
          </a:xfrm>
          <a:prstGeom prst="leftBrace">
            <a:avLst>
              <a:gd name="adj1" fmla="val 41667"/>
              <a:gd name="adj2" fmla="val 50000"/>
            </a:avLst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612" name="Text Box 60"/>
          <p:cNvSpPr txBox="1">
            <a:spLocks noChangeArrowheads="1"/>
          </p:cNvSpPr>
          <p:nvPr/>
        </p:nvSpPr>
        <p:spPr bwMode="auto">
          <a:xfrm>
            <a:off x="4191000" y="5105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长虹大桥</a:t>
            </a:r>
          </a:p>
        </p:txBody>
      </p:sp>
      <p:sp>
        <p:nvSpPr>
          <p:cNvPr id="23613" name="Text Box 61"/>
          <p:cNvSpPr txBox="1">
            <a:spLocks noChangeArrowheads="1"/>
          </p:cNvSpPr>
          <p:nvPr/>
        </p:nvSpPr>
        <p:spPr bwMode="auto">
          <a:xfrm>
            <a:off x="4191000" y="5715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双曲拱桥</a:t>
            </a:r>
          </a:p>
        </p:txBody>
      </p:sp>
      <p:sp>
        <p:nvSpPr>
          <p:cNvPr id="23614" name="Text Box 62"/>
          <p:cNvSpPr txBox="1">
            <a:spLocks noChangeArrowheads="1"/>
          </p:cNvSpPr>
          <p:nvPr/>
        </p:nvSpPr>
        <p:spPr bwMode="auto">
          <a:xfrm>
            <a:off x="3200400" y="61722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总结发展的原因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3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3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 nodeType="clickPar">
                      <p:stCondLst>
                        <p:cond delay="indefinite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23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3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3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3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 nodeType="clickPar">
                      <p:stCondLst>
                        <p:cond delay="indefinite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3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23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23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23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23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23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nimBg="1"/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utoUpdateAnimBg="0"/>
      <p:bldP spid="23561" grpId="0" autoUpdateAnimBg="0"/>
      <p:bldP spid="23562" grpId="0" autoUpdateAnimBg="0"/>
      <p:bldP spid="23563" grpId="0" autoUpdateAnimBg="0"/>
      <p:bldP spid="23565" grpId="0" autoUpdateAnimBg="0"/>
      <p:bldP spid="23566" grpId="0" autoUpdateAnimBg="0"/>
      <p:bldP spid="23567" grpId="0" autoUpdateAnimBg="0"/>
      <p:bldP spid="23568" grpId="0" autoUpdateAnimBg="0"/>
      <p:bldP spid="23569" grpId="0" autoUpdateAnimBg="0"/>
      <p:bldP spid="23570" grpId="0" autoUpdateAnimBg="0"/>
      <p:bldP spid="23571" grpId="0" autoUpdateAnimBg="0"/>
      <p:bldP spid="23572" grpId="0" autoUpdateAnimBg="0"/>
      <p:bldP spid="23573" grpId="0" autoUpdateAnimBg="0"/>
      <p:bldP spid="23578" grpId="0" animBg="1"/>
      <p:bldP spid="23579" grpId="0" animBg="1"/>
      <p:bldP spid="23582" grpId="0" animBg="1"/>
      <p:bldP spid="23583" grpId="0" animBg="1"/>
      <p:bldP spid="23584" grpId="0" animBg="1"/>
      <p:bldP spid="23597" grpId="0" animBg="1"/>
      <p:bldP spid="23598" grpId="0" animBg="1"/>
      <p:bldP spid="23599" grpId="0" animBg="1"/>
      <p:bldP spid="23600" grpId="0" autoUpdateAnimBg="0"/>
      <p:bldP spid="23602" grpId="0" animBg="1"/>
      <p:bldP spid="23603" grpId="0" autoUpdateAnimBg="0"/>
      <p:bldP spid="23604" grpId="0" animBg="1"/>
      <p:bldP spid="23605" grpId="0" autoUpdateAnimBg="0"/>
      <p:bldP spid="23606" grpId="0" autoUpdateAnimBg="0"/>
      <p:bldP spid="23607" grpId="0" autoUpdateAnimBg="0"/>
      <p:bldP spid="23608" grpId="0" animBg="1"/>
      <p:bldP spid="23609" grpId="0" autoUpdateAnimBg="0"/>
      <p:bldP spid="23610" grpId="0" autoUpdateAnimBg="0"/>
      <p:bldP spid="23611" grpId="0" animBg="1"/>
      <p:bldP spid="23612" grpId="0" autoUpdateAnimBg="0"/>
      <p:bldP spid="23613" grpId="0" autoUpdateAnimBg="0"/>
      <p:bldP spid="2361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zzq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248400"/>
            <a:ext cx="990600" cy="609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295400" y="1066800"/>
            <a:ext cx="670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说明文有一定的</a:t>
            </a:r>
            <a:r>
              <a:rPr lang="zh-CN" altLang="en-US" sz="4000" b="1">
                <a:solidFill>
                  <a:schemeClr val="accent2"/>
                </a:solidFill>
              </a:rPr>
              <a:t>说明顺序</a:t>
            </a:r>
            <a:r>
              <a:rPr lang="zh-CN" altLang="en-US" sz="4000" b="1"/>
              <a:t>。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524000" y="18288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时间</a:t>
            </a:r>
            <a:r>
              <a:rPr lang="zh-CN" altLang="en-US" sz="3600" b="1"/>
              <a:t>顺序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447800" y="25146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空间</a:t>
            </a:r>
            <a:r>
              <a:rPr lang="zh-CN" altLang="en-US" sz="3600" b="1"/>
              <a:t>顺序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447800" y="3200400"/>
            <a:ext cx="53340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逻辑</a:t>
            </a:r>
            <a:r>
              <a:rPr lang="zh-CN" altLang="en-US" sz="3600" b="1"/>
              <a:t>顺序（从整体到局部、从一般到具体、从原因到结果、从现象到本质……)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autoUpdateAnimBg="0"/>
      <p:bldP spid="8197" grpId="0" autoUpdateAnimBg="0"/>
      <p:bldP spid="819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219200" y="2057400"/>
            <a:ext cx="1565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/>
              <a:t>石拱桥</a:t>
            </a: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2743200" y="2438400"/>
            <a:ext cx="381000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124200" y="1981200"/>
            <a:ext cx="1905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中国石拱桥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105400" y="1752600"/>
            <a:ext cx="1565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/>
              <a:t>赵州桥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105400" y="2362200"/>
            <a:ext cx="1565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/>
              <a:t>卢沟桥</a:t>
            </a:r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4495800" y="2667000"/>
            <a:ext cx="381000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9" name="AutoShape 15"/>
          <p:cNvSpPr>
            <a:spLocks/>
          </p:cNvSpPr>
          <p:nvPr/>
        </p:nvSpPr>
        <p:spPr bwMode="auto">
          <a:xfrm>
            <a:off x="4876800" y="1524000"/>
            <a:ext cx="304800" cy="2514600"/>
          </a:xfrm>
          <a:prstGeom prst="leftBrace">
            <a:avLst>
              <a:gd name="adj1" fmla="val 6875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676400" y="266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grpSp>
        <p:nvGrpSpPr>
          <p:cNvPr id="21529" name="Group 25"/>
          <p:cNvGrpSpPr>
            <a:grpSpLocks/>
          </p:cNvGrpSpPr>
          <p:nvPr/>
        </p:nvGrpSpPr>
        <p:grpSpPr bwMode="auto">
          <a:xfrm>
            <a:off x="1524000" y="4495800"/>
            <a:ext cx="4495800" cy="762000"/>
            <a:chOff x="960" y="2832"/>
            <a:chExt cx="2832" cy="480"/>
          </a:xfrm>
        </p:grpSpPr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>
              <a:off x="960" y="2832"/>
              <a:ext cx="96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400" b="1">
                  <a:solidFill>
                    <a:schemeClr val="hlink"/>
                  </a:solidFill>
                </a:rPr>
                <a:t>(一般</a:t>
              </a:r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>
              <a:off x="2016" y="3120"/>
              <a:ext cx="72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>
              <a:off x="2832" y="2832"/>
              <a:ext cx="96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400" b="1">
                  <a:solidFill>
                    <a:schemeClr val="hlink"/>
                  </a:solidFill>
                </a:rPr>
                <a:t>特殊)</a:t>
              </a:r>
            </a:p>
          </p:txBody>
        </p:sp>
      </p:grp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5105400" y="11430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旅人桥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105400" y="30480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江东桥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5105400" y="37338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长虹大桥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934200" y="1447800"/>
            <a:ext cx="85407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8000"/>
                </a:solidFill>
              </a:rPr>
              <a:t>时间顺序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1828800" y="3886200"/>
            <a:ext cx="2667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3300"/>
                </a:solidFill>
              </a:rPr>
              <a:t>逻辑顺序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utoUpdateAnimBg="0"/>
      <p:bldP spid="21514" grpId="0" animBg="1"/>
      <p:bldP spid="21515" grpId="0" autoUpdateAnimBg="0"/>
      <p:bldP spid="21516" grpId="0" autoUpdateAnimBg="0"/>
      <p:bldP spid="21517" grpId="0" autoUpdateAnimBg="0"/>
      <p:bldP spid="21518" grpId="0" animBg="1"/>
      <p:bldP spid="21519" grpId="0" animBg="1"/>
      <p:bldP spid="21524" grpId="0" autoUpdateAnimBg="0"/>
      <p:bldP spid="21525" grpId="0" autoUpdateAnimBg="0"/>
      <p:bldP spid="21526" grpId="0" autoUpdateAnimBg="0"/>
      <p:bldP spid="21527" grpId="0" autoUpdateAnimBg="0"/>
      <p:bldP spid="2152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447800" y="1143000"/>
            <a:ext cx="2743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/>
              <a:t>说明方法</a:t>
            </a:r>
            <a:r>
              <a:rPr lang="zh-CN" altLang="en-US" sz="4000" b="1" dirty="0" smtClean="0"/>
              <a:t>: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752600" y="21336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打比方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581400" y="2133600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举例子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562600" y="20574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分类别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828800" y="32004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列数字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657600" y="3124200"/>
            <a:ext cx="251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作比较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638800" y="3124200"/>
            <a:ext cx="1676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引资料</a:t>
            </a:r>
          </a:p>
        </p:txBody>
      </p:sp>
      <p:sp>
        <p:nvSpPr>
          <p:cNvPr id="22544" name="Oval 16">
            <a:hlinkClick r:id="rId2"/>
          </p:cNvPr>
          <p:cNvSpPr>
            <a:spLocks noChangeArrowheads="1"/>
          </p:cNvSpPr>
          <p:nvPr/>
        </p:nvSpPr>
        <p:spPr bwMode="auto">
          <a:xfrm>
            <a:off x="7391400" y="5943600"/>
            <a:ext cx="1752600" cy="914400"/>
          </a:xfrm>
          <a:prstGeom prst="ellipse">
            <a:avLst/>
          </a:prstGeom>
          <a:gradFill rotWithShape="0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kumimoji="0" lang="zh-CN" altLang="en-US" sz="2800" b="1">
                <a:solidFill>
                  <a:srgbClr val="0033CC"/>
                </a:solidFill>
              </a:rPr>
              <a:t>返回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utoUpdateAnimBg="0"/>
      <p:bldP spid="22537" grpId="0" autoUpdateAnimBg="0"/>
      <p:bldP spid="22538" grpId="0" autoUpdateAnimBg="0"/>
      <p:bldP spid="22539" grpId="0" autoUpdateAnimBg="0"/>
      <p:bldP spid="22540" grpId="0" autoUpdateAnimBg="0"/>
      <p:bldP spid="22541" grpId="0" autoUpdateAnimBg="0"/>
      <p:bldP spid="2254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石拱桥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AutoShape 3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7924800" y="6096000"/>
            <a:ext cx="1219200" cy="762000"/>
          </a:xfrm>
          <a:prstGeom prst="actionButtonMovie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66800" y="1295400"/>
            <a:ext cx="7239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/>
              <a:t>找出各段讲的是什么事物，然后运用“</a:t>
            </a:r>
            <a:r>
              <a:rPr lang="zh-CN" altLang="en-US" sz="3600" b="1" dirty="0">
                <a:solidFill>
                  <a:srgbClr val="FF3300"/>
                </a:solidFill>
              </a:rPr>
              <a:t>合并</a:t>
            </a:r>
            <a:r>
              <a:rPr lang="zh-CN" altLang="en-US" sz="3600" b="1" dirty="0"/>
              <a:t>”原则，划分出文章的段落</a:t>
            </a:r>
            <a:r>
              <a:rPr lang="zh-CN" altLang="en-US" sz="3600" b="1" dirty="0" smtClean="0"/>
              <a:t>。</a:t>
            </a:r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04800" y="26670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/>
              <a:t>（1一2）</a:t>
            </a:r>
            <a:r>
              <a:rPr lang="zh-CN" altLang="en-US" sz="4000" b="1" dirty="0"/>
              <a:t> 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438400" y="2743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hlinkClick r:id="rId2" action="ppaction://hlinksldjump"/>
              </a:rPr>
              <a:t>石拱桥 </a:t>
            </a:r>
            <a:endParaRPr lang="zh-CN" altLang="en-US" sz="3600" b="1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04800" y="34290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（3－9） 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438400" y="3352800"/>
            <a:ext cx="495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hlinkClick r:id="rId3" action="ppaction://hlinksldjump"/>
              </a:rPr>
              <a:t>中国石拱桥的古代状况 </a:t>
            </a:r>
            <a:endParaRPr lang="zh-CN" altLang="en-US" sz="3600" b="1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09600" y="419100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（10） 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438400" y="4114800"/>
            <a:ext cx="518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hlinkClick r:id="rId4" action="ppaction://hlinksldjump"/>
              </a:rPr>
              <a:t>中国石拱桥的当代发展 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utoUpdateAnimBg="0"/>
      <p:bldP spid="9220" grpId="0" autoUpdateAnimBg="0"/>
      <p:bldP spid="9221" grpId="0" autoUpdateAnimBg="0"/>
      <p:bldP spid="9222" grpId="0" autoUpdateAnimBg="0"/>
      <p:bldP spid="9223" grpId="0" autoUpdateAnimBg="0"/>
      <p:bldP spid="922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33400" y="144780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石拱桥的特点 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429000" y="990600"/>
            <a:ext cx="3276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      </a:t>
            </a:r>
            <a:r>
              <a:rPr lang="zh-CN" altLang="en-US" sz="3600" b="1">
                <a:solidFill>
                  <a:schemeClr val="hlink"/>
                </a:solidFill>
              </a:rPr>
              <a:t>出现—较早</a:t>
            </a:r>
          </a:p>
          <a:p>
            <a:pPr lvl="1" eaLnBrk="0" hangingPunct="0"/>
            <a:r>
              <a:rPr lang="zh-CN" altLang="en-US" sz="3600" b="1">
                <a:solidFill>
                  <a:schemeClr val="hlink"/>
                </a:solidFill>
              </a:rPr>
              <a:t>形式—优美</a:t>
            </a:r>
          </a:p>
          <a:p>
            <a:pPr lvl="1" eaLnBrk="0" hangingPunct="0"/>
            <a:r>
              <a:rPr lang="zh-CN" altLang="en-US" sz="3600" b="1">
                <a:solidFill>
                  <a:schemeClr val="hlink"/>
                </a:solidFill>
              </a:rPr>
              <a:t>结构—坚固</a:t>
            </a:r>
            <a:endParaRPr lang="zh-CN" altLang="en-US">
              <a:solidFill>
                <a:schemeClr val="hlink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676400" y="457200"/>
            <a:ext cx="579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找出说明石拱桥特点的词语 </a:t>
            </a: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3429000" y="1143000"/>
            <a:ext cx="381000" cy="1295400"/>
          </a:xfrm>
          <a:prstGeom prst="leftBrace">
            <a:avLst>
              <a:gd name="adj1" fmla="val 28333"/>
              <a:gd name="adj2" fmla="val 50000"/>
            </a:avLst>
          </a:prstGeom>
          <a:noFill/>
          <a:ln w="730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09600" y="2590800"/>
            <a:ext cx="6553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作者是怎样说明这些特点的？ 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7200" y="32004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1   形式优美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81000" y="38100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2   结构坚固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2971800" y="3505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429000" y="3124200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8000"/>
                </a:solidFill>
              </a:rPr>
              <a:t>外部形态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429000" y="37338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8000"/>
                </a:solidFill>
              </a:rPr>
              <a:t>内部结构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895600" y="4038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609600" y="4343400"/>
            <a:ext cx="487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“不但……，而且……”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5486400" y="4191000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递进</a:t>
            </a:r>
            <a:r>
              <a:rPr lang="zh-CN" altLang="en-US" sz="3600" b="1"/>
              <a:t>关系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5410200" y="3429000"/>
            <a:ext cx="350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从外到内</a:t>
            </a:r>
            <a:r>
              <a:rPr lang="zh-CN" altLang="en-US" sz="3600" b="1"/>
              <a:t>的顺序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990600" y="5181600"/>
            <a:ext cx="739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一.说明石拱桥形式优美、结构坚固。</a:t>
            </a:r>
          </a:p>
        </p:txBody>
      </p:sp>
      <p:sp>
        <p:nvSpPr>
          <p:cNvPr id="10258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914400" cy="685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nimBg="1"/>
      <p:bldP spid="10246" grpId="0" autoUpdateAnimBg="0"/>
      <p:bldP spid="10247" grpId="0" autoUpdateAnimBg="0"/>
      <p:bldP spid="10248" grpId="0" autoUpdateAnimBg="0"/>
      <p:bldP spid="10249" grpId="0" animBg="1"/>
      <p:bldP spid="10250" grpId="0" autoUpdateAnimBg="0"/>
      <p:bldP spid="10251" grpId="0" autoUpdateAnimBg="0"/>
      <p:bldP spid="10252" grpId="0" animBg="1"/>
      <p:bldP spid="10254" grpId="0" autoUpdateAnimBg="0"/>
      <p:bldP spid="10255" grpId="0" autoUpdateAnimBg="0"/>
      <p:bldP spid="10256" grpId="0" autoUpdateAnimBg="0"/>
      <p:bldP spid="1025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24000" y="762000"/>
            <a:ext cx="617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我国的石拱桥有哪些特点？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38200" y="1676400"/>
            <a:ext cx="251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悠久的历史 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33400" y="2514600"/>
            <a:ext cx="2971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几乎到处都有 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33400" y="3200400"/>
            <a:ext cx="34290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大小不一，形式多样，有许多是惊人的杰作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953000" y="1676400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3300"/>
                </a:solidFill>
              </a:rPr>
              <a:t>久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953000" y="25146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多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114800" y="35814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多样、杰出</a:t>
            </a:r>
            <a:r>
              <a:rPr lang="zh-CN" altLang="en-US" sz="40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  <p:bldP spid="11269" grpId="0" autoUpdateAnimBg="0"/>
      <p:bldP spid="11270" grpId="0" autoUpdateAnimBg="0"/>
      <p:bldP spid="11271" grpId="0" autoUpdateAnimBg="0"/>
      <p:bldP spid="11272" grpId="0" autoUpdateAnimBg="0"/>
      <p:bldP spid="1127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0" t="27333" r="25999" b="23334"/>
          <a:stretch>
            <a:fillRect/>
          </a:stretch>
        </p:blipFill>
        <p:spPr bwMode="auto">
          <a:xfrm>
            <a:off x="2362200" y="1676400"/>
            <a:ext cx="47244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62000" y="53340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中国石拱桥的杰作之一——赵州桥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8001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第4段描写了有关赵州桥的哪些内容?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</a:rPr>
              <a:t>地理位置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810000" y="14478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</a:rPr>
              <a:t>历史悠久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2286000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</a:rPr>
              <a:t>建造的时间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886200" y="2286000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</a:rPr>
              <a:t>整修情况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09600" y="3124200"/>
            <a:ext cx="746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这些描写突出了赵州桥的什么特点?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14400" y="396240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历史久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895600" y="39624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坚固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572000" y="39624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美观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914400" y="4800600"/>
            <a:ext cx="7086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这是石拱桥的一般特点，那么赵州桥的独特之处体现在哪里？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autoUpdateAnimBg="0"/>
      <p:bldP spid="12292" grpId="0" autoUpdateAnimBg="0"/>
      <p:bldP spid="12293" grpId="0" autoUpdateAnimBg="0"/>
      <p:bldP spid="12294" grpId="0" autoUpdateAnimBg="0"/>
      <p:bldP spid="12296" grpId="0" autoUpdateAnimBg="0"/>
      <p:bldP spid="12297" grpId="0" autoUpdateAnimBg="0"/>
      <p:bldP spid="12298" grpId="0" autoUpdateAnimBg="0"/>
      <p:bldP spid="12299" grpId="0" autoUpdateAnimBg="0"/>
      <p:bldP spid="1230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04800" y="2895600"/>
            <a:ext cx="2286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</a:rPr>
              <a:t>设计科学，施工巧妙</a:t>
            </a:r>
            <a:r>
              <a:rPr lang="zh-CN" altLang="en-US" sz="3600" b="1"/>
              <a:t>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743200" y="1066800"/>
            <a:ext cx="3276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hlinkClick r:id="rId2"/>
              </a:rPr>
              <a:t>只有一个大拱，没有陡坡</a:t>
            </a:r>
            <a:endParaRPr lang="zh-CN" alt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67000" y="2438400"/>
            <a:ext cx="236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  <a:hlinkClick r:id="rId3" action="ppaction://hlinksldjump"/>
              </a:rPr>
              <a:t>拱上加拱</a:t>
            </a:r>
            <a:endParaRPr lang="zh-CN" altLang="en-US" sz="3600" b="1">
              <a:solidFill>
                <a:schemeClr val="hlink"/>
              </a:solidFill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90800" y="3200400"/>
            <a:ext cx="4114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hlinkClick r:id="rId4"/>
              </a:rPr>
              <a:t>28道拱圈组成大拱</a:t>
            </a:r>
            <a:endParaRPr lang="zh-CN" altLang="en-US" sz="3600" b="1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2667000" y="38862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结构匀称</a:t>
            </a:r>
          </a:p>
        </p:txBody>
      </p:sp>
      <p:sp>
        <p:nvSpPr>
          <p:cNvPr id="14344" name="AutoShape 8"/>
          <p:cNvSpPr>
            <a:spLocks/>
          </p:cNvSpPr>
          <p:nvPr/>
        </p:nvSpPr>
        <p:spPr bwMode="auto">
          <a:xfrm>
            <a:off x="2286000" y="1524000"/>
            <a:ext cx="381000" cy="3505200"/>
          </a:xfrm>
          <a:prstGeom prst="leftBrace">
            <a:avLst>
              <a:gd name="adj1" fmla="val 76667"/>
              <a:gd name="adj2" fmla="val 50000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6" name="AutoShape 10"/>
          <p:cNvSpPr>
            <a:spLocks/>
          </p:cNvSpPr>
          <p:nvPr/>
        </p:nvSpPr>
        <p:spPr bwMode="auto">
          <a:xfrm>
            <a:off x="6400800" y="1447800"/>
            <a:ext cx="381000" cy="2057400"/>
          </a:xfrm>
          <a:prstGeom prst="rightBrace">
            <a:avLst>
              <a:gd name="adj1" fmla="val 45000"/>
              <a:gd name="adj2" fmla="val 50000"/>
            </a:avLst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6705600" y="2057400"/>
            <a:ext cx="2133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高度的技术水平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2667000" y="4724400"/>
            <a:ext cx="2478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外形的美观</a:t>
            </a:r>
          </a:p>
        </p:txBody>
      </p:sp>
      <p:sp>
        <p:nvSpPr>
          <p:cNvPr id="14349" name="AutoShape 13"/>
          <p:cNvSpPr>
            <a:spLocks/>
          </p:cNvSpPr>
          <p:nvPr/>
        </p:nvSpPr>
        <p:spPr bwMode="auto">
          <a:xfrm>
            <a:off x="6172200" y="41910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477000" y="4038600"/>
            <a:ext cx="2057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不朽的艺术价值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  <p:bldP spid="14340" grpId="0" autoUpdateAnimBg="0"/>
      <p:bldP spid="14341" grpId="0" autoUpdateAnimBg="0"/>
      <p:bldP spid="14343" grpId="0" autoUpdateAnimBg="0"/>
      <p:bldP spid="14344" grpId="0" animBg="1"/>
      <p:bldP spid="14346" grpId="0" animBg="1"/>
      <p:bldP spid="14347" grpId="0" autoUpdateAnimBg="0"/>
      <p:bldP spid="14348" grpId="0" autoUpdateAnimBg="0"/>
      <p:bldP spid="14349" grpId="0" animBg="1"/>
      <p:bldP spid="14350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3300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教学无忧http://jiaoxue5u.taobao.com/专注中小学 教学事业！</Template>
  <TotalTime>401</TotalTime>
  <Words>639</Words>
  <Application>Microsoft Office PowerPoint</Application>
  <PresentationFormat>全屏显示(4:3)</PresentationFormat>
  <Paragraphs>134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教学无忧http://jiaoxue5u.taobao.com/专注中小学 教学事业！</Manager>
  <Company>教学无忧http://jiaoxue5u.taobao.com/专注中小学 教学事业！</Company>
  <LinksUpToDate>false</LinksUpToDate>
  <SharedDoc>false</SharedDoc>
  <HyperlinkBase>http://jiaoxue5u.taobao.com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subject>教学无忧http://jiaoxue5u.taobao.com/专注中小学 教学事业！</dc:subject>
  <dc:creator>教学无忧http://jiaoxue5u.taobao.com/专注中小学 教学事业！</dc:creator>
  <cp:keywords>教学无忧http://jiaoxue5u.taobao.com/专注中小学 教学事业！</cp:keywords>
  <dc:description>教学无忧http://jiaoxue5u.taobao.com/专注中小学 教学事业！</dc:description>
  <cp:lastModifiedBy>Administrator</cp:lastModifiedBy>
  <cp:revision>132</cp:revision>
  <dcterms:created xsi:type="dcterms:W3CDTF">1601-01-01T00:00:00Z</dcterms:created>
  <dcterms:modified xsi:type="dcterms:W3CDTF">2015-08-26T02:16:33Z</dcterms:modified>
  <cp:category>教学无忧http://jiaoxue5u.taobao.com/专注中小学 教学事业！</cp:category>
</cp:coreProperties>
</file>